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Proxima Nova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roximaNova-bold.fntdata"/><Relationship Id="rId14" Type="http://schemas.openxmlformats.org/officeDocument/2006/relationships/font" Target="fonts/ProximaNova-regular.fntdata"/><Relationship Id="rId17" Type="http://schemas.openxmlformats.org/officeDocument/2006/relationships/font" Target="fonts/ProximaNova-boldItalic.fntdata"/><Relationship Id="rId16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cc8f895337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cc8f895337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cc8f895337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cc8f895337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cc8f895337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cc8f895337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cc8f895337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cc8f895337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cc8f895337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cc8f895337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cc8f895337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cc8f895337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cc8f895337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cc8f895337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rgbClr val="20272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Usability Testing for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 Critiquer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Andrea Lee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Purpose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The code critiquer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Antipatterns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Primary Intended users:</a:t>
            </a:r>
            <a:endParaRPr>
              <a:solidFill>
                <a:schemeClr val="lt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">
                <a:solidFill>
                  <a:schemeClr val="lt1"/>
                </a:solidFill>
              </a:rPr>
              <a:t>Students</a:t>
            </a:r>
            <a:endParaRPr>
              <a:solidFill>
                <a:schemeClr val="lt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">
                <a:solidFill>
                  <a:schemeClr val="lt1"/>
                </a:solidFill>
              </a:rPr>
              <a:t>Independent learners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07875" y="1017727"/>
            <a:ext cx="5597126" cy="259157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3379800" y="3659500"/>
            <a:ext cx="5671800" cy="3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Figure 1: User interface of Code Critiquer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Procedure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Two Scenarios – one for each method of input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Scenario one – text entry</a:t>
            </a:r>
            <a:endParaRPr>
              <a:solidFill>
                <a:schemeClr val="lt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">
                <a:solidFill>
                  <a:schemeClr val="lt1"/>
                </a:solidFill>
              </a:rPr>
              <a:t>Participants were prompted to write their own program to increase possible antipatterns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Scenario two – file upload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Results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Majority of users quickly understood front end interface design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File upload has white text on a white background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All code receive a notification requiring a “comment header block”</a:t>
            </a:r>
            <a:endParaRPr>
              <a:solidFill>
                <a:schemeClr val="lt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">
                <a:solidFill>
                  <a:schemeClr val="lt1"/>
                </a:solidFill>
              </a:rPr>
              <a:t>No participants could </a:t>
            </a:r>
            <a:r>
              <a:rPr lang="en">
                <a:solidFill>
                  <a:schemeClr val="lt1"/>
                </a:solidFill>
              </a:rPr>
              <a:t>determine the exact format required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2413" y="2571750"/>
            <a:ext cx="4667250" cy="1162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49083" y="3733800"/>
            <a:ext cx="4673942" cy="8350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/>
          <p:nvPr/>
        </p:nvSpPr>
        <p:spPr>
          <a:xfrm>
            <a:off x="2781550" y="4529700"/>
            <a:ext cx="5920500" cy="3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Figure 2: Common issues with using the code critiquer.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Answers to Questionnaire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Pretest</a:t>
            </a:r>
            <a:endParaRPr>
              <a:solidFill>
                <a:schemeClr val="lt1"/>
              </a:solidFill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</a:pPr>
            <a:r>
              <a:rPr lang="en">
                <a:solidFill>
                  <a:schemeClr val="lt1"/>
                </a:solidFill>
              </a:rPr>
              <a:t>Average experience with java: ~1.7 years</a:t>
            </a:r>
            <a:endParaRPr>
              <a:solidFill>
                <a:schemeClr val="lt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</a:pPr>
            <a:r>
              <a:rPr lang="en">
                <a:solidFill>
                  <a:schemeClr val="lt1"/>
                </a:solidFill>
              </a:rPr>
              <a:t>Half of the participants did programming outside of school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0" name="Google Shape;90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Posttest</a:t>
            </a:r>
            <a:endParaRPr>
              <a:solidFill>
                <a:schemeClr val="lt1"/>
              </a:solidFill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</a:pPr>
            <a:r>
              <a:rPr lang="en">
                <a:solidFill>
                  <a:schemeClr val="lt1"/>
                </a:solidFill>
              </a:rPr>
              <a:t>6/8 participant stated that the critiquer was easy to use</a:t>
            </a:r>
            <a:endParaRPr>
              <a:solidFill>
                <a:schemeClr val="lt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</a:pPr>
            <a:r>
              <a:rPr lang="en">
                <a:solidFill>
                  <a:schemeClr val="lt1"/>
                </a:solidFill>
              </a:rPr>
              <a:t>6/8 would use the critiquer on future homework assignments</a:t>
            </a:r>
            <a:endParaRPr>
              <a:solidFill>
                <a:schemeClr val="lt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</a:pPr>
            <a:r>
              <a:rPr lang="en">
                <a:solidFill>
                  <a:schemeClr val="lt1"/>
                </a:solidFill>
              </a:rPr>
              <a:t>4/8 would use the critiquer outside of school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Bugs Discovered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Important Bugs:</a:t>
            </a:r>
            <a:endParaRPr>
              <a:solidFill>
                <a:schemeClr val="lt1"/>
              </a:solidFill>
            </a:endParaRPr>
          </a:p>
          <a:p>
            <a:pPr indent="-304800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</a:pPr>
            <a:r>
              <a:rPr lang="en">
                <a:solidFill>
                  <a:schemeClr val="lt1"/>
                </a:solidFill>
              </a:rPr>
              <a:t>Submit file button does not upload file</a:t>
            </a:r>
            <a:endParaRPr>
              <a:solidFill>
                <a:schemeClr val="lt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</a:pPr>
            <a:r>
              <a:rPr lang="en">
                <a:solidFill>
                  <a:schemeClr val="lt1"/>
                </a:solidFill>
              </a:rPr>
              <a:t>Error messages become plain text if check code function is ran a second time</a:t>
            </a:r>
            <a:endParaRPr>
              <a:solidFill>
                <a:schemeClr val="lt1"/>
              </a:solidFill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</a:pPr>
            <a:r>
              <a:rPr lang="en">
                <a:solidFill>
                  <a:schemeClr val="lt1"/>
                </a:solidFill>
              </a:rPr>
              <a:t>Running the check code function creates additional, </a:t>
            </a:r>
            <a:r>
              <a:rPr lang="en">
                <a:solidFill>
                  <a:schemeClr val="lt1"/>
                </a:solidFill>
              </a:rPr>
              <a:t>unnecessary</a:t>
            </a:r>
            <a:r>
              <a:rPr lang="en">
                <a:solidFill>
                  <a:schemeClr val="lt1"/>
                </a:solidFill>
              </a:rPr>
              <a:t> lines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3348725" y="4568550"/>
            <a:ext cx="5384400" cy="44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rPr>
              <a:t>Figure 3: Bugs discovered within Code Critiquer</a:t>
            </a:r>
            <a:endParaRPr sz="18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8562" y="125325"/>
            <a:ext cx="4521724" cy="456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Recommendations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Additional descriptions for antipatterns</a:t>
            </a:r>
            <a:endParaRPr>
              <a:solidFill>
                <a:schemeClr val="lt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</a:pPr>
            <a:r>
              <a:rPr lang="en">
                <a:solidFill>
                  <a:schemeClr val="lt1"/>
                </a:solidFill>
              </a:rPr>
              <a:t>Explain why the anti pattern could lead to an error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Provide examples of best practices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Make critique downloads available to guests as well as logged in users.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Next Presenter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